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0A2"/>
    <a:srgbClr val="7F8FC7"/>
    <a:srgbClr val="E5004F"/>
    <a:srgbClr val="FFF3F5"/>
    <a:srgbClr val="EC5E8A"/>
    <a:srgbClr val="FCF4F5"/>
    <a:srgbClr val="FBDDE6"/>
    <a:srgbClr val="FFFFFF"/>
    <a:srgbClr val="FAD2DE"/>
    <a:srgbClr val="FFC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 autoAdjust="0"/>
  </p:normalViewPr>
  <p:slideViewPr>
    <p:cSldViewPr snapToGrid="0">
      <p:cViewPr varScale="1">
        <p:scale>
          <a:sx n="64" d="100"/>
          <a:sy n="64" d="100"/>
        </p:scale>
        <p:origin x="2117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6" d="100"/>
          <a:sy n="106" d="100"/>
        </p:scale>
        <p:origin x="2010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9F15B1F8-9FF2-8D1E-E597-1A8A0B36F5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420" cy="497676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C6AA550-59CC-DD2C-9A68-4810A50B6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210" y="0"/>
            <a:ext cx="2949420" cy="497676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r">
              <a:defRPr sz="1200"/>
            </a:lvl1pPr>
          </a:lstStyle>
          <a:p>
            <a:fld id="{D0173BD3-53A6-45E3-ABCF-91EF0630E119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A7DEED0-AA9B-CAE3-5EEA-581E4320EC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1662"/>
            <a:ext cx="2949420" cy="497676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8D40461-A556-D74C-7497-7972C7FE93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210" y="9441662"/>
            <a:ext cx="2949420" cy="497676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r">
              <a:defRPr sz="1200"/>
            </a:lvl1pPr>
          </a:lstStyle>
          <a:p>
            <a:fld id="{941CF81B-E031-4C97-888E-E76F58BDC7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838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420" cy="497676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210" y="0"/>
            <a:ext cx="2949420" cy="497676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r">
              <a:defRPr sz="1200"/>
            </a:lvl1pPr>
          </a:lstStyle>
          <a:p>
            <a:fld id="{09879E85-7F64-444D-90B5-0B13BEEA0576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1" tIns="45286" rIns="90571" bIns="4528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877" y="4783041"/>
            <a:ext cx="5445446" cy="3913683"/>
          </a:xfrm>
          <a:prstGeom prst="rect">
            <a:avLst/>
          </a:prstGeom>
        </p:spPr>
        <p:txBody>
          <a:bodyPr vert="horz" lIns="90571" tIns="45286" rIns="90571" bIns="4528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1662"/>
            <a:ext cx="2949420" cy="497676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210" y="9441662"/>
            <a:ext cx="2949420" cy="497676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r">
              <a:defRPr sz="1200"/>
            </a:lvl1pPr>
          </a:lstStyle>
          <a:p>
            <a:fld id="{A13204B0-B72D-4FE0-AA63-733C6CD50A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33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6ECADC4-DE5E-16DB-2A34-5E6B3C6986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4" y="-8793"/>
            <a:ext cx="7602017" cy="2204436"/>
          </a:xfrm>
          <a:prstGeom prst="rect">
            <a:avLst/>
          </a:prstGeom>
        </p:spPr>
      </p:pic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F533743A-51CD-BC0A-4B28-0F3E78423E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8000" y="-619200"/>
            <a:ext cx="7913370" cy="1135951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3AFC721-880A-9613-07A8-8180D6FC1C7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397" y="9662447"/>
            <a:ext cx="355594" cy="35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6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9FB3D36-2B5F-AB39-1241-9EB34BCD4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" y="0"/>
            <a:ext cx="7559040" cy="7632192"/>
          </a:xfrm>
          <a:prstGeom prst="rect">
            <a:avLst/>
          </a:prstGeom>
        </p:spPr>
      </p:pic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01022DBA-7A14-EC0B-236C-C4CC5C11E5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7594283" cy="1074686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710AC42-C308-E536-B13E-65338667D10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403" y="4869784"/>
            <a:ext cx="638589" cy="97259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3004F85-74A3-0633-EB2D-6275FD7227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41" y="2603875"/>
            <a:ext cx="408381" cy="40431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CE411C4-86B0-A8D5-C969-94CCF611BA7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42" y="6235586"/>
            <a:ext cx="408381" cy="40838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1E494DE-E39E-2DBD-7392-AB75F48A5CA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79" y="4938712"/>
            <a:ext cx="396687" cy="69463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2D616F9-A1F1-0778-FBF6-BBE516BD359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33" y="4939388"/>
            <a:ext cx="399368" cy="69932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1B9192A-CF67-1D85-1619-21625FF6738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52" y="6975633"/>
            <a:ext cx="408381" cy="40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8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72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21F8B5D-2293-F127-3FB7-43679DDB2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50" y="10146127"/>
            <a:ext cx="2400300" cy="35940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141D7AD-6C01-3AE7-37A4-A62A09196C1C}"/>
              </a:ext>
            </a:extLst>
          </p:cNvPr>
          <p:cNvSpPr txBox="1"/>
          <p:nvPr/>
        </p:nvSpPr>
        <p:spPr>
          <a:xfrm>
            <a:off x="4179282" y="10130595"/>
            <a:ext cx="313591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万代</a:t>
            </a:r>
            <a:r>
              <a:rPr kumimoji="1" lang="zh-TW" altLang="en-US" sz="1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健康保険組合</a:t>
            </a:r>
            <a:endParaRPr kumimoji="1" lang="en-US" altLang="ja-JP" sz="17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49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4BD14EA-940D-C0BE-235D-E5DD7BC183BA}"/>
              </a:ext>
            </a:extLst>
          </p:cNvPr>
          <p:cNvGrpSpPr/>
          <p:nvPr/>
        </p:nvGrpSpPr>
        <p:grpSpPr>
          <a:xfrm>
            <a:off x="-1673" y="6930977"/>
            <a:ext cx="7820176" cy="3760836"/>
            <a:chOff x="155525" y="180812"/>
            <a:chExt cx="6790481" cy="2944952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7B0F114E-4A88-5823-06A7-6C8BE857508D}"/>
                </a:ext>
              </a:extLst>
            </p:cNvPr>
            <p:cNvSpPr/>
            <p:nvPr/>
          </p:nvSpPr>
          <p:spPr>
            <a:xfrm>
              <a:off x="155525" y="195195"/>
              <a:ext cx="6557735" cy="403762"/>
            </a:xfrm>
            <a:prstGeom prst="rect">
              <a:avLst/>
            </a:prstGeom>
            <a:solidFill>
              <a:srgbClr val="DB4D6D"/>
            </a:solidFill>
            <a:ln w="28575">
              <a:solidFill>
                <a:srgbClr val="DB4D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4000" tIns="72000" rIns="108000" rtlCol="0" anchor="t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1" i="0" u="none" strike="noStrike" kern="1200" cap="none" spc="1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995164FA-581F-0707-43A8-552DA47A189B}"/>
                </a:ext>
              </a:extLst>
            </p:cNvPr>
            <p:cNvSpPr/>
            <p:nvPr/>
          </p:nvSpPr>
          <p:spPr>
            <a:xfrm>
              <a:off x="399069" y="259331"/>
              <a:ext cx="314058" cy="2780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DB4D6D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  <p:sp>
          <p:nvSpPr>
            <p:cNvPr id="6" name="テキスト ボックス 43">
              <a:extLst>
                <a:ext uri="{FF2B5EF4-FFF2-40B4-BE49-F238E27FC236}">
                  <a16:creationId xmlns:a16="http://schemas.microsoft.com/office/drawing/2014/main" id="{1C69D1A2-76D1-8135-50EE-F7366B80D6A6}"/>
                </a:ext>
              </a:extLst>
            </p:cNvPr>
            <p:cNvSpPr txBox="1"/>
            <p:nvPr/>
          </p:nvSpPr>
          <p:spPr>
            <a:xfrm flipH="1">
              <a:off x="362298" y="180812"/>
              <a:ext cx="583472" cy="389597"/>
            </a:xfrm>
            <a:prstGeom prst="rect">
              <a:avLst/>
            </a:prstGeom>
            <a:noFill/>
          </p:spPr>
          <p:txBody>
            <a:bodyPr wrap="square" lIns="108000" tIns="72000" rIns="108000" bIns="5400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DB4D6D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！</a:t>
              </a:r>
            </a:p>
          </p:txBody>
        </p:sp>
        <p:sp>
          <p:nvSpPr>
            <p:cNvPr id="7" name="テキスト ボックス 44">
              <a:extLst>
                <a:ext uri="{FF2B5EF4-FFF2-40B4-BE49-F238E27FC236}">
                  <a16:creationId xmlns:a16="http://schemas.microsoft.com/office/drawing/2014/main" id="{BC6C1A86-50A0-7581-3F97-49D85ED3EAD7}"/>
                </a:ext>
              </a:extLst>
            </p:cNvPr>
            <p:cNvSpPr txBox="1"/>
            <p:nvPr/>
          </p:nvSpPr>
          <p:spPr>
            <a:xfrm>
              <a:off x="859401" y="223532"/>
              <a:ext cx="6086605" cy="319887"/>
            </a:xfrm>
            <a:prstGeom prst="rect">
              <a:avLst/>
            </a:prstGeom>
            <a:noFill/>
          </p:spPr>
          <p:txBody>
            <a:bodyPr wrap="square" lIns="108000" tIns="72000" rIns="108000" bIns="5400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マイナ保険証の利用をはじめるには、２つの準備をお願いします。</a:t>
              </a:r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DDE0685A-4548-9FA6-5DFF-487B24B0E51F}"/>
                </a:ext>
              </a:extLst>
            </p:cNvPr>
            <p:cNvSpPr/>
            <p:nvPr/>
          </p:nvSpPr>
          <p:spPr>
            <a:xfrm>
              <a:off x="156978" y="672787"/>
              <a:ext cx="3337051" cy="2101064"/>
            </a:xfrm>
            <a:prstGeom prst="roundRect">
              <a:avLst>
                <a:gd name="adj" fmla="val 7652"/>
              </a:avLst>
            </a:prstGeom>
            <a:solidFill>
              <a:srgbClr val="FED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218F498F-2FFC-1D63-35EA-CC146AFFC68B}"/>
                </a:ext>
              </a:extLst>
            </p:cNvPr>
            <p:cNvSpPr/>
            <p:nvPr/>
          </p:nvSpPr>
          <p:spPr>
            <a:xfrm>
              <a:off x="204643" y="1219869"/>
              <a:ext cx="3339178" cy="19058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72000" rIns="10800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■</a:t>
              </a:r>
              <a:r>
                <a:rPr kumimoji="1" lang="ja-JP" altLang="en-US" sz="1400" b="1" i="0" u="none" strike="noStrike" kern="1200" cap="none" spc="2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申請方法は選択可能です</a:t>
              </a:r>
              <a:endParaRPr kumimoji="1" lang="en-US" altLang="ja-JP" sz="14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  <a:p>
              <a:pPr marL="228600" marR="0" lvl="0" indent="-22860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ea"/>
                <a:buAutoNum type="circleNumDbPlain"/>
                <a:tabLst/>
                <a:defRPr/>
              </a:pPr>
              <a:r>
                <a:rPr kumimoji="1" lang="ja-JP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オンライン申請</a:t>
              </a:r>
              <a:r>
                <a:rPr kumimoji="1" lang="ja-JP" altLang="en-US" sz="1300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（</a:t>
              </a:r>
              <a:r>
                <a:rPr kumimoji="1" lang="ja-JP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パソコン・スマートフォンから</a:t>
              </a:r>
              <a:r>
                <a:rPr kumimoji="1" lang="ja-JP" altLang="en-US" sz="1300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）</a:t>
              </a:r>
              <a:endParaRPr kumimoji="1" lang="en-US" altLang="ja-JP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  <a:p>
              <a:pPr marL="228600" marR="0" lvl="0" indent="-22860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ea"/>
                <a:buAutoNum type="circleNumDbPlain"/>
                <a:tabLst/>
                <a:defRPr/>
              </a:pPr>
              <a:r>
                <a:rPr kumimoji="1" lang="ja-JP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郵便による申請（申請書を取り寄せて郵送）</a:t>
              </a:r>
              <a:endParaRPr kumimoji="1" lang="en-US" altLang="ja-JP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  <a:p>
              <a:pPr marL="228600" marR="0" lvl="0" indent="-22860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ea"/>
                <a:buAutoNum type="circleNumDbPlain"/>
                <a:tabLst/>
                <a:defRPr/>
              </a:pPr>
              <a:r>
                <a:rPr kumimoji="1" lang="ja-JP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まちなかの証明写真機からの申請</a:t>
              </a:r>
            </a:p>
            <a:p>
              <a:pPr marR="0" lvl="0" algn="l" defTabSz="457200" rtl="0" eaLnBrk="1" fontAlgn="auto" latinLnBrk="0" hangingPunct="1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  <a:p>
              <a:pPr marR="0" lvl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1" lang="en-US" altLang="ja-JP" sz="1400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※</a:t>
              </a:r>
              <a:r>
                <a:rPr kumimoji="1" lang="ja-JP" altLang="en-US" sz="1400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 詳しくはお住いの市町村にお問い合わせください。</a:t>
              </a:r>
              <a:endParaRPr kumimoji="1" lang="en-US" altLang="ja-JP" sz="14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marR="0" lvl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  <a:p>
              <a:pPr marR="0" lvl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1" lang="ja-JP" altLang="en-US" sz="1200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　　　　　　　　　　　　　　 </a:t>
              </a:r>
              <a:endParaRPr kumimoji="1" lang="en-US" altLang="ja-JP" sz="20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3" name="テキスト ボックス 49">
              <a:extLst>
                <a:ext uri="{FF2B5EF4-FFF2-40B4-BE49-F238E27FC236}">
                  <a16:creationId xmlns:a16="http://schemas.microsoft.com/office/drawing/2014/main" id="{CE4C86DC-CD94-2319-AA7A-51546739BAA9}"/>
                </a:ext>
              </a:extLst>
            </p:cNvPr>
            <p:cNvSpPr txBox="1"/>
            <p:nvPr/>
          </p:nvSpPr>
          <p:spPr>
            <a:xfrm>
              <a:off x="932535" y="710844"/>
              <a:ext cx="2431788" cy="437039"/>
            </a:xfrm>
            <a:prstGeom prst="rect">
              <a:avLst/>
            </a:prstGeom>
            <a:noFill/>
          </p:spPr>
          <p:txBody>
            <a:bodyPr wrap="square" lIns="108000" tIns="72000" rIns="108000" bIns="5400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マイナンバーカードを持って</a:t>
              </a:r>
              <a:endParaRPr kumimoji="1" lang="en-US" altLang="ja-JP" sz="1400" b="1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いない方はカードを</a:t>
              </a:r>
              <a:r>
                <a:rPr kumimoji="1" lang="ja-JP" altLang="en-US" sz="1400" b="1" spc="150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作ります</a:t>
              </a:r>
              <a:endParaRPr kumimoji="1" lang="ja-JP" altLang="en-US" sz="1400" b="1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9C110758-8411-2E67-19B1-1E63AB197B87}"/>
                </a:ext>
              </a:extLst>
            </p:cNvPr>
            <p:cNvSpPr/>
            <p:nvPr/>
          </p:nvSpPr>
          <p:spPr>
            <a:xfrm rot="19510432">
              <a:off x="209218" y="825923"/>
              <a:ext cx="736422" cy="240463"/>
            </a:xfrm>
            <a:prstGeom prst="roundRect">
              <a:avLst/>
            </a:prstGeom>
            <a:solidFill>
              <a:srgbClr val="DB4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STEP1.</a:t>
              </a:r>
              <a:endPara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3F0C32A9-F604-CC80-D428-078E6C8CB14D}"/>
                </a:ext>
              </a:extLst>
            </p:cNvPr>
            <p:cNvSpPr/>
            <p:nvPr/>
          </p:nvSpPr>
          <p:spPr>
            <a:xfrm>
              <a:off x="3541695" y="658192"/>
              <a:ext cx="3174372" cy="1582860"/>
            </a:xfrm>
            <a:prstGeom prst="roundRect">
              <a:avLst>
                <a:gd name="adj" fmla="val 7652"/>
              </a:avLst>
            </a:prstGeom>
            <a:solidFill>
              <a:srgbClr val="FEDF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81942486-06C8-92F6-86D6-AA5AF2D3C1BE}"/>
                </a:ext>
              </a:extLst>
            </p:cNvPr>
            <p:cNvSpPr/>
            <p:nvPr/>
          </p:nvSpPr>
          <p:spPr>
            <a:xfrm>
              <a:off x="3657081" y="1193740"/>
              <a:ext cx="2901444" cy="12432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72000" rIns="10800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■</a:t>
              </a:r>
              <a:r>
                <a:rPr kumimoji="1" lang="ja-JP" altLang="en-US" sz="1300" b="1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利用登録</a:t>
              </a:r>
              <a:r>
                <a:rPr kumimoji="1" lang="ja-JP" altLang="en-US" sz="1300" b="1" spc="100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に必要なもの（共通）</a:t>
              </a:r>
              <a:endParaRPr kumimoji="1" lang="en-US" altLang="ja-JP" sz="13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  <a:p>
              <a:pPr marL="228600" marR="0" lvl="0" indent="-22860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ea"/>
                <a:buAutoNum type="circleNumDbPlain"/>
                <a:tabLst/>
                <a:defRPr/>
              </a:pPr>
              <a:r>
                <a:rPr kumimoji="1" lang="ja-JP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マイナンバーカード</a:t>
              </a:r>
              <a:endParaRPr kumimoji="1" lang="ja-JP" altLang="en-US" sz="13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pPr marL="228600" marR="0" lvl="0" indent="-22860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ea"/>
                <a:buAutoNum type="circleNumDbPlain"/>
                <a:tabLst/>
                <a:defRPr/>
              </a:pPr>
              <a:r>
                <a:rPr kumimoji="1" lang="ja-JP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マイナンバー</a:t>
              </a:r>
              <a:r>
                <a:rPr kumimoji="1" lang="ja-JP" altLang="en-US" sz="1300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カードを</a:t>
              </a:r>
              <a:r>
                <a:rPr kumimoji="1" lang="ja-JP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作成した時に登録した４ケタの暗証番号</a:t>
              </a:r>
              <a:endParaRPr kumimoji="1" lang="ja-JP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  <a:p>
              <a:pPr marR="0" lvl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2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</p:txBody>
        </p:sp>
        <p:sp>
          <p:nvSpPr>
            <p:cNvPr id="20" name="テキスト ボックス 54">
              <a:extLst>
                <a:ext uri="{FF2B5EF4-FFF2-40B4-BE49-F238E27FC236}">
                  <a16:creationId xmlns:a16="http://schemas.microsoft.com/office/drawing/2014/main" id="{D8125D16-6150-59ED-0F76-EDEB6895F96A}"/>
                </a:ext>
              </a:extLst>
            </p:cNvPr>
            <p:cNvSpPr txBox="1"/>
            <p:nvPr/>
          </p:nvSpPr>
          <p:spPr>
            <a:xfrm>
              <a:off x="3657081" y="688675"/>
              <a:ext cx="2932471" cy="471828"/>
            </a:xfrm>
            <a:prstGeom prst="rect">
              <a:avLst/>
            </a:prstGeom>
            <a:noFill/>
          </p:spPr>
          <p:txBody>
            <a:bodyPr wrap="square" lIns="108000" tIns="72000" rIns="108000" bIns="54000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上記</a:t>
              </a:r>
              <a:r>
                <a:rPr kumimoji="1" lang="ja-JP" altLang="en-US" sz="1400" b="1" spc="150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のいずれかの方法で</a:t>
              </a:r>
              <a:endParaRPr kumimoji="1" lang="ja-JP" altLang="en-US" sz="1400" b="1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ゴシック" panose="020B0400000000000000" pitchFamily="49" charset="-128"/>
                  <a:ea typeface="BIZ UDゴシック" panose="020B0400000000000000" pitchFamily="49" charset="-128"/>
                  <a:cs typeface="+mn-cs"/>
                </a:rPr>
                <a:t>健康保険証利用を登録します</a:t>
              </a:r>
            </a:p>
          </p:txBody>
        </p:sp>
        <p:sp>
          <p:nvSpPr>
            <p:cNvPr id="23" name="四角形: 角を丸くする 22">
              <a:extLst>
                <a:ext uri="{FF2B5EF4-FFF2-40B4-BE49-F238E27FC236}">
                  <a16:creationId xmlns:a16="http://schemas.microsoft.com/office/drawing/2014/main" id="{72B405E9-74CE-E2A5-9604-81F6236AD2BC}"/>
                </a:ext>
              </a:extLst>
            </p:cNvPr>
            <p:cNvSpPr/>
            <p:nvPr/>
          </p:nvSpPr>
          <p:spPr>
            <a:xfrm rot="19567095">
              <a:off x="3500349" y="826627"/>
              <a:ext cx="736422" cy="240463"/>
            </a:xfrm>
            <a:prstGeom prst="roundRect">
              <a:avLst/>
            </a:prstGeom>
            <a:solidFill>
              <a:srgbClr val="DB4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STEP2.</a:t>
              </a:r>
              <a:endPara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34" name="図 33">
            <a:extLst>
              <a:ext uri="{FF2B5EF4-FFF2-40B4-BE49-F238E27FC236}">
                <a16:creationId xmlns:a16="http://schemas.microsoft.com/office/drawing/2014/main" id="{5F98F51C-55F3-7F53-87CF-648BE0F77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968" y="9650273"/>
            <a:ext cx="3640464" cy="504384"/>
          </a:xfrm>
          <a:prstGeom prst="rect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dbl">
            <a:solidFill>
              <a:schemeClr val="tx1"/>
            </a:solidFill>
          </a:ln>
        </p:spPr>
      </p:pic>
      <p:sp>
        <p:nvSpPr>
          <p:cNvPr id="36" name="テキスト ボックス 44">
            <a:extLst>
              <a:ext uri="{FF2B5EF4-FFF2-40B4-BE49-F238E27FC236}">
                <a16:creationId xmlns:a16="http://schemas.microsoft.com/office/drawing/2014/main" id="{09BF5D24-DEAC-5CDC-061F-81F6C149A6F5}"/>
              </a:ext>
            </a:extLst>
          </p:cNvPr>
          <p:cNvSpPr txBox="1"/>
          <p:nvPr/>
        </p:nvSpPr>
        <p:spPr>
          <a:xfrm>
            <a:off x="4123730" y="9622741"/>
            <a:ext cx="3320363" cy="441163"/>
          </a:xfrm>
          <a:prstGeom prst="rect">
            <a:avLst/>
          </a:prstGeom>
          <a:noFill/>
          <a:ln>
            <a:solidFill>
              <a:srgbClr val="DB4D6D"/>
            </a:solidFill>
          </a:ln>
        </p:spPr>
        <p:txBody>
          <a:bodyPr wrap="square" lIns="108000" tIns="72000" rIns="108000" bIns="5400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spc="100" dirty="0">
                <a:solidFill>
                  <a:prstClr val="white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手続き完了 ⇒ 利用開始</a:t>
            </a:r>
            <a:endParaRPr kumimoji="1" lang="ja-JP" altLang="en-US" sz="2000" b="1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03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住所票住所リーフレット">
      <a:majorFont>
        <a:latin typeface="BIZ UDPゴシック"/>
        <a:ea typeface="BIZ UDPゴシック"/>
        <a:cs typeface=""/>
      </a:majorFont>
      <a:minorFont>
        <a:latin typeface="BIZ UDPゴシック"/>
        <a:ea typeface="BIZ UDP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2462</TotalTime>
  <Words>120</Words>
  <Application>Microsoft Office PowerPoint</Application>
  <PresentationFormat>ユーザー設定</PresentationFormat>
  <Paragraphs>21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BIZ UDPゴシック</vt:lpstr>
      <vt:lpstr>BIZ UDゴシック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松本 典子</dc:creator>
  <cp:lastModifiedBy>MANDAIKENPO2</cp:lastModifiedBy>
  <cp:revision>350</cp:revision>
  <cp:lastPrinted>2024-02-27T05:14:57Z</cp:lastPrinted>
  <dcterms:created xsi:type="dcterms:W3CDTF">2023-05-31T02:10:41Z</dcterms:created>
  <dcterms:modified xsi:type="dcterms:W3CDTF">2024-03-01T02:07:59Z</dcterms:modified>
</cp:coreProperties>
</file>